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8" r:id="rId3"/>
    <p:sldId id="257" r:id="rId4"/>
    <p:sldId id="259" r:id="rId5"/>
    <p:sldId id="270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4" r:id="rId15"/>
    <p:sldId id="275" r:id="rId16"/>
    <p:sldId id="276" r:id="rId17"/>
    <p:sldId id="267" r:id="rId18"/>
    <p:sldId id="268" r:id="rId19"/>
    <p:sldId id="277" r:id="rId20"/>
    <p:sldId id="272" r:id="rId21"/>
    <p:sldId id="273" r:id="rId22"/>
    <p:sldId id="271" r:id="rId23"/>
    <p:sldId id="278" r:id="rId24"/>
    <p:sldId id="279" r:id="rId25"/>
    <p:sldId id="280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445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19"/>
    <p:restoredTop sz="96296"/>
  </p:normalViewPr>
  <p:slideViewPr>
    <p:cSldViewPr snapToGrid="0">
      <p:cViewPr varScale="1">
        <p:scale>
          <a:sx n="109" d="100"/>
          <a:sy n="109" d="100"/>
        </p:scale>
        <p:origin x="2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tiff>
</file>

<file path=ppt/media/image13.jpe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9599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82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669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59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1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9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13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1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96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36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03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510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E024-14BA-4A66-5ECC-27078DA32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9740" y="1122363"/>
            <a:ext cx="5414702" cy="1978346"/>
          </a:xfrm>
        </p:spPr>
        <p:txBody>
          <a:bodyPr>
            <a:normAutofit fontScale="90000"/>
          </a:bodyPr>
          <a:lstStyle/>
          <a:p>
            <a:r>
              <a:rPr lang="en-US" dirty="0"/>
              <a:t>Recursion and backtracking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8D2BC6-550E-5F3E-4D3D-A2C67C2BD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9740" y="3509963"/>
            <a:ext cx="5066592" cy="1747837"/>
          </a:xfrm>
        </p:spPr>
        <p:txBody>
          <a:bodyPr>
            <a:normAutofit/>
          </a:bodyPr>
          <a:lstStyle/>
          <a:p>
            <a:r>
              <a:rPr lang="en-US" dirty="0"/>
              <a:t>Presented by Prof. Goble</a:t>
            </a:r>
          </a:p>
          <a:p>
            <a:r>
              <a:rPr lang="en-US" dirty="0"/>
              <a:t>Dickinson College Spring 2024</a:t>
            </a:r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FBFC95D5-6BE8-2B70-BB70-9A740B63D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63" r="6170"/>
          <a:stretch/>
        </p:blipFill>
        <p:spPr>
          <a:xfrm>
            <a:off x="6824" y="10"/>
            <a:ext cx="56692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03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613B7-1380-542C-3007-621CA7151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2B046-6407-EDEF-2190-848F00AA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Recursion can be used to solve a number of problems</a:t>
            </a:r>
          </a:p>
          <a:p>
            <a:r>
              <a:rPr lang="en-US" dirty="0"/>
              <a:t>Permute(“</a:t>
            </a:r>
            <a:r>
              <a:rPr lang="en-US" dirty="0" err="1"/>
              <a:t>abc</a:t>
            </a:r>
            <a:r>
              <a:rPr lang="en-US" dirty="0"/>
              <a:t>”)          { “</a:t>
            </a:r>
            <a:r>
              <a:rPr lang="en-US" dirty="0" err="1"/>
              <a:t>abc</a:t>
            </a:r>
            <a:r>
              <a:rPr lang="en-US" dirty="0"/>
              <a:t>”,  “</a:t>
            </a:r>
            <a:r>
              <a:rPr lang="en-US" dirty="0" err="1"/>
              <a:t>acb</a:t>
            </a:r>
            <a:r>
              <a:rPr lang="en-US" dirty="0"/>
              <a:t>”, “bac”, “</a:t>
            </a:r>
            <a:r>
              <a:rPr lang="en-US" dirty="0" err="1"/>
              <a:t>bca</a:t>
            </a:r>
            <a:r>
              <a:rPr lang="en-US" dirty="0"/>
              <a:t>”, “cab”, “cba” }</a:t>
            </a:r>
          </a:p>
          <a:p>
            <a:r>
              <a:rPr lang="en-US" dirty="0"/>
              <a:t>Permuting is useful when we have a problem that asks for an ordering of a collection of items</a:t>
            </a:r>
          </a:p>
          <a:p>
            <a:pPr lvl="1"/>
            <a:r>
              <a:rPr lang="en-US" dirty="0"/>
              <a:t>Given a list of tasks, what is the order they should be performed in?</a:t>
            </a:r>
          </a:p>
          <a:p>
            <a:pPr lvl="1"/>
            <a:r>
              <a:rPr lang="en-US" dirty="0"/>
              <a:t>Error detection and correction</a:t>
            </a:r>
          </a:p>
          <a:p>
            <a:pPr lvl="1"/>
            <a:r>
              <a:rPr lang="en-US" dirty="0"/>
              <a:t>Studying RNA sequencing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93CDE143-9DFF-0B83-B8AC-3CA64497FF3B}"/>
              </a:ext>
            </a:extLst>
          </p:cNvPr>
          <p:cNvSpPr/>
          <p:nvPr/>
        </p:nvSpPr>
        <p:spPr>
          <a:xfrm>
            <a:off x="2932385" y="2774730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12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AA9EE-6AED-B0D5-B418-EBAB993DC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A3AD8-176B-34AB-E1C6-D67A378B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7A237-A79B-42B7-6D65-31CCD5D58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 elements, how many permutations are there?</a:t>
            </a:r>
          </a:p>
        </p:txBody>
      </p:sp>
    </p:spTree>
    <p:extLst>
      <p:ext uri="{BB962C8B-B14F-4D97-AF65-F5344CB8AC3E}">
        <p14:creationId xmlns:p14="http://schemas.microsoft.com/office/powerpoint/2010/main" val="183402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8AAB5-EF43-34E0-89F6-34B2C16D4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26577-CE00-67C3-0E09-2302475D6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E04C0-F580-0B4D-0E83-F457827DF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n elements, how many permutations are there?</a:t>
            </a:r>
          </a:p>
          <a:p>
            <a:pPr lvl="1"/>
            <a:r>
              <a:rPr lang="en-US" dirty="0"/>
              <a:t>n! permutations for n elements</a:t>
            </a:r>
          </a:p>
          <a:p>
            <a:pPr lvl="1"/>
            <a:r>
              <a:rPr lang="en-US" dirty="0"/>
              <a:t>10! &gt; 3 million </a:t>
            </a:r>
          </a:p>
        </p:txBody>
      </p:sp>
    </p:spTree>
    <p:extLst>
      <p:ext uri="{BB962C8B-B14F-4D97-AF65-F5344CB8AC3E}">
        <p14:creationId xmlns:p14="http://schemas.microsoft.com/office/powerpoint/2010/main" val="3418364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943C2-8AF4-6E90-0052-84EB51B7E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BC28D-26F5-F0A0-0BB9-FA161C548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491E9-8BE1-8F0F-718E-624AD6961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Recursive definition</a:t>
            </a:r>
          </a:p>
          <a:p>
            <a:pPr lvl="1"/>
            <a:r>
              <a:rPr lang="en-US" dirty="0"/>
              <a:t>Base Case: if </a:t>
            </a:r>
            <a:r>
              <a:rPr lang="en-US" dirty="0" err="1"/>
              <a:t>str.length</a:t>
            </a:r>
            <a:r>
              <a:rPr lang="en-US" dirty="0"/>
              <a:t>() &lt;= 1, then return str</a:t>
            </a:r>
          </a:p>
          <a:p>
            <a:pPr lvl="1"/>
            <a:r>
              <a:rPr lang="en-US" dirty="0"/>
              <a:t>Recursive Case:</a:t>
            </a:r>
          </a:p>
          <a:p>
            <a:pPr lvl="2"/>
            <a:r>
              <a:rPr lang="en-US" dirty="0"/>
              <a:t>For each character c in str</a:t>
            </a:r>
          </a:p>
          <a:p>
            <a:pPr lvl="3"/>
            <a:r>
              <a:rPr lang="en-US" dirty="0"/>
              <a:t>Add c </a:t>
            </a:r>
            <a:r>
              <a:rPr lang="en-US" i="1" dirty="0"/>
              <a:t>prepended</a:t>
            </a:r>
            <a:r>
              <a:rPr lang="en-US" dirty="0"/>
              <a:t> to permute(str – c)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permute(“</a:t>
            </a:r>
            <a:r>
              <a:rPr lang="en-US" dirty="0" err="1"/>
              <a:t>abc</a:t>
            </a:r>
            <a:r>
              <a:rPr lang="en-US" dirty="0"/>
              <a:t>”) = “a” + permute(“</a:t>
            </a:r>
            <a:r>
              <a:rPr lang="en-US" dirty="0" err="1"/>
              <a:t>bc</a:t>
            </a:r>
            <a:r>
              <a:rPr lang="en-US" dirty="0"/>
              <a:t>”) and “b” + permute(“ac”) and ”c” + permute(“ab”)</a:t>
            </a:r>
          </a:p>
          <a:p>
            <a:pPr marL="228600" lvl="1" indent="0">
              <a:buNone/>
            </a:pPr>
            <a:r>
              <a:rPr lang="en-US" dirty="0"/>
              <a:t>		    = “a” + {“</a:t>
            </a:r>
            <a:r>
              <a:rPr lang="en-US" dirty="0" err="1"/>
              <a:t>bc</a:t>
            </a:r>
            <a:r>
              <a:rPr lang="en-US" dirty="0"/>
              <a:t>”, “</a:t>
            </a:r>
            <a:r>
              <a:rPr lang="en-US" dirty="0" err="1"/>
              <a:t>cb</a:t>
            </a:r>
            <a:r>
              <a:rPr lang="en-US" dirty="0"/>
              <a:t>”} and “b” + {“ac”, “ca”} and “c” + {“ab”, “</a:t>
            </a:r>
            <a:r>
              <a:rPr lang="en-US" dirty="0" err="1"/>
              <a:t>ba</a:t>
            </a:r>
            <a:r>
              <a:rPr lang="en-US" dirty="0"/>
              <a:t>”}</a:t>
            </a:r>
          </a:p>
          <a:p>
            <a:pPr marL="228600" lvl="1" indent="0">
              <a:buNone/>
            </a:pPr>
            <a:r>
              <a:rPr lang="en-US" dirty="0"/>
              <a:t>		    = {“</a:t>
            </a:r>
            <a:r>
              <a:rPr lang="en-US" dirty="0" err="1"/>
              <a:t>abc</a:t>
            </a:r>
            <a:r>
              <a:rPr lang="en-US" dirty="0"/>
              <a:t>”, “</a:t>
            </a:r>
            <a:r>
              <a:rPr lang="en-US" dirty="0" err="1"/>
              <a:t>acb</a:t>
            </a:r>
            <a:r>
              <a:rPr lang="en-US" dirty="0"/>
              <a:t>”, “bac”, “</a:t>
            </a:r>
            <a:r>
              <a:rPr lang="en-US" dirty="0" err="1"/>
              <a:t>bca</a:t>
            </a:r>
            <a:r>
              <a:rPr lang="en-US" dirty="0"/>
              <a:t>”, “cab”, “cba”}  </a:t>
            </a:r>
          </a:p>
        </p:txBody>
      </p:sp>
    </p:spTree>
    <p:extLst>
      <p:ext uri="{BB962C8B-B14F-4D97-AF65-F5344CB8AC3E}">
        <p14:creationId xmlns:p14="http://schemas.microsoft.com/office/powerpoint/2010/main" val="2016086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6FC41CF-4C42-3684-7B11-5FFAB311A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10589" y="-693296"/>
            <a:ext cx="6370821" cy="824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598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0EB7FFB-9A1B-3CF3-EAC6-BD5A02FF1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203792" y="-330617"/>
            <a:ext cx="5784415" cy="77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55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7CF77D8-3A43-189A-28B3-0B5B37387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39979" y="-174675"/>
            <a:ext cx="5912041" cy="720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4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7EB2-526C-3AFB-B2F7-61139DCEC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F648A-1A65-BA22-CEEB-981CCFF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Subsets(“</a:t>
            </a:r>
            <a:r>
              <a:rPr lang="en-US" dirty="0" err="1"/>
              <a:t>abc</a:t>
            </a:r>
            <a:r>
              <a:rPr lang="en-US" dirty="0"/>
              <a:t>”)           “</a:t>
            </a:r>
            <a:r>
              <a:rPr lang="en-US" dirty="0" err="1"/>
              <a:t>abc</a:t>
            </a:r>
            <a:r>
              <a:rPr lang="en-US" dirty="0"/>
              <a:t>”, “ab”, “ac”, “a”, “</a:t>
            </a:r>
            <a:r>
              <a:rPr lang="en-US" dirty="0" err="1"/>
              <a:t>bc</a:t>
            </a:r>
            <a:r>
              <a:rPr lang="en-US" dirty="0"/>
              <a:t>”, “b”, “c”</a:t>
            </a:r>
          </a:p>
          <a:p>
            <a:r>
              <a:rPr lang="en-US" dirty="0"/>
              <a:t>Usage: Problems that ask for a selection of items from a set that meets some criteria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Given a collection of coins, make change equal to x</a:t>
            </a:r>
          </a:p>
          <a:p>
            <a:pPr lvl="1"/>
            <a:r>
              <a:rPr lang="en-US" dirty="0"/>
              <a:t>Scrabble: What is the best word you can make from a given set of letters?</a:t>
            </a:r>
          </a:p>
          <a:p>
            <a:pPr lvl="1"/>
            <a:r>
              <a:rPr lang="en-US" dirty="0"/>
              <a:t>Shopping: How many, or which items, can we get for a given dollar amount</a:t>
            </a:r>
          </a:p>
          <a:p>
            <a:pPr lvl="1"/>
            <a:r>
              <a:rPr lang="en-US" dirty="0"/>
              <a:t>Number of subsets</a:t>
            </a:r>
          </a:p>
          <a:p>
            <a:pPr lvl="2"/>
            <a:r>
              <a:rPr lang="en-US" dirty="0"/>
              <a:t>2</a:t>
            </a:r>
            <a:r>
              <a:rPr lang="en-US" baseline="30000" dirty="0"/>
              <a:t>n</a:t>
            </a:r>
            <a:r>
              <a:rPr lang="en-US" dirty="0"/>
              <a:t> subsets exist for n items</a:t>
            </a:r>
          </a:p>
          <a:p>
            <a:pPr lvl="2"/>
            <a:r>
              <a:rPr lang="en-US" dirty="0"/>
              <a:t>2</a:t>
            </a:r>
            <a:r>
              <a:rPr lang="en-US" baseline="30000" dirty="0"/>
              <a:t>10</a:t>
            </a:r>
            <a:r>
              <a:rPr lang="en-US" dirty="0"/>
              <a:t> = 1024</a:t>
            </a:r>
          </a:p>
          <a:p>
            <a:pPr lvl="2"/>
            <a:r>
              <a:rPr lang="en-US" dirty="0"/>
              <a:t>2</a:t>
            </a:r>
            <a:r>
              <a:rPr lang="en-US" baseline="30000" dirty="0"/>
              <a:t>20</a:t>
            </a:r>
            <a:r>
              <a:rPr lang="en-US" dirty="0"/>
              <a:t> &gt; 1 million</a:t>
            </a:r>
            <a:endParaRPr lang="en-US" baseline="30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CD1A2577-4699-1ED7-8644-FC930BA35690}"/>
              </a:ext>
            </a:extLst>
          </p:cNvPr>
          <p:cNvSpPr/>
          <p:nvPr/>
        </p:nvSpPr>
        <p:spPr>
          <a:xfrm>
            <a:off x="2900854" y="2228192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67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AAE12-4898-1826-FF77-E8DAA25B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B4986-D40A-9CD4-CF75-8EE751926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328949"/>
          </a:xfrm>
        </p:spPr>
        <p:txBody>
          <a:bodyPr>
            <a:normAutofit/>
          </a:bodyPr>
          <a:lstStyle/>
          <a:p>
            <a:r>
              <a:rPr lang="en-US" dirty="0"/>
              <a:t>Let’s redefine subset(str) as subset(head, rest)</a:t>
            </a:r>
          </a:p>
          <a:p>
            <a:r>
              <a:rPr lang="en-US" dirty="0"/>
              <a:t>Now we can get all the subsets in rest that are prefixed by head</a:t>
            </a:r>
          </a:p>
          <a:p>
            <a:r>
              <a:rPr lang="en-US" dirty="0"/>
              <a:t>subset(“”, “ABC”)         { “ABC”, “AB”, “AC”, “A”, “BC”, “B”,  “C”, “”}</a:t>
            </a:r>
          </a:p>
          <a:p>
            <a:pPr lvl="1"/>
            <a:r>
              <a:rPr lang="en-US" dirty="0"/>
              <a:t>The whole problem</a:t>
            </a:r>
          </a:p>
          <a:p>
            <a:r>
              <a:rPr lang="en-US" dirty="0"/>
              <a:t>subset(”A”, “BC”)         “A” before {“BC”, “B”, “C”, “”}         {“ABC”, “AB”, “AC”, “A”}</a:t>
            </a:r>
          </a:p>
          <a:p>
            <a:pPr lvl="1"/>
            <a:r>
              <a:rPr lang="en-US" dirty="0"/>
              <a:t>The first half of the solution</a:t>
            </a:r>
          </a:p>
          <a:p>
            <a:r>
              <a:rPr lang="en-US" dirty="0"/>
              <a:t> subset(””, “BC”)        “” before {“BC”, “B”, “C”, “”}         {“BC”, “B”, “C”, “”}</a:t>
            </a:r>
          </a:p>
          <a:p>
            <a:pPr lvl="1"/>
            <a:r>
              <a:rPr lang="en-US" dirty="0"/>
              <a:t>The second half of the solution</a:t>
            </a:r>
          </a:p>
          <a:p>
            <a:r>
              <a:rPr lang="en-US" dirty="0"/>
              <a:t>subset(“”, “ABC”)          </a:t>
            </a:r>
            <a:r>
              <a:rPr lang="en-US"/>
              <a:t>subset(“A”, “BC</a:t>
            </a:r>
            <a:r>
              <a:rPr lang="en-US" dirty="0"/>
              <a:t>”) </a:t>
            </a:r>
            <a:r>
              <a:rPr lang="en-US"/>
              <a:t>+ subset(“”, “BC”)</a:t>
            </a: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ACBBAEC9-DE87-9EA1-CB24-AB3C8F23C3B5}"/>
              </a:ext>
            </a:extLst>
          </p:cNvPr>
          <p:cNvSpPr/>
          <p:nvPr/>
        </p:nvSpPr>
        <p:spPr>
          <a:xfrm>
            <a:off x="3069019" y="3268717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B4A21360-577C-988D-799B-4529F7978C36}"/>
              </a:ext>
            </a:extLst>
          </p:cNvPr>
          <p:cNvSpPr/>
          <p:nvPr/>
        </p:nvSpPr>
        <p:spPr>
          <a:xfrm>
            <a:off x="3111059" y="4225157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836800E-D0BA-AA04-C3EC-6313B4F1DE76}"/>
              </a:ext>
            </a:extLst>
          </p:cNvPr>
          <p:cNvSpPr/>
          <p:nvPr/>
        </p:nvSpPr>
        <p:spPr>
          <a:xfrm>
            <a:off x="6821213" y="4225156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660C9FE6-C6A9-6B7A-DAAA-D9DBFD95FB3A}"/>
              </a:ext>
            </a:extLst>
          </p:cNvPr>
          <p:cNvSpPr/>
          <p:nvPr/>
        </p:nvSpPr>
        <p:spPr>
          <a:xfrm>
            <a:off x="2953409" y="5179628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3A6C56FB-E6DE-21A0-130C-796F7221D641}"/>
              </a:ext>
            </a:extLst>
          </p:cNvPr>
          <p:cNvSpPr/>
          <p:nvPr/>
        </p:nvSpPr>
        <p:spPr>
          <a:xfrm>
            <a:off x="6442842" y="5169118"/>
            <a:ext cx="420414" cy="8408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C3C5ACC3-2015-D8C9-E37B-5420D0C02CBC}"/>
              </a:ext>
            </a:extLst>
          </p:cNvPr>
          <p:cNvSpPr/>
          <p:nvPr/>
        </p:nvSpPr>
        <p:spPr>
          <a:xfrm>
            <a:off x="3095299" y="6130753"/>
            <a:ext cx="420414" cy="6317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45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B6A3A-4F88-AF95-890E-F882FBAB1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AE14A-8000-9710-53D4-A3FE360B9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subsets(s) = </a:t>
            </a:r>
          </a:p>
          <a:p>
            <a:pPr lvl="1"/>
            <a:r>
              <a:rPr lang="en-US" dirty="0"/>
              <a:t>Base Case(s): 	if rest is empty, then return {head}</a:t>
            </a:r>
          </a:p>
          <a:p>
            <a:pPr lvl="1"/>
            <a:r>
              <a:rPr lang="en-US" dirty="0"/>
              <a:t>Recursive Case(s): 	Move first character of read into head.  Add all subsets of rest prefixed by head (via recursion)</a:t>
            </a:r>
          </a:p>
          <a:p>
            <a:pPr lvl="2"/>
            <a:r>
              <a:rPr lang="en-US" dirty="0"/>
              <a:t>And then remove the first character of rest. Add subsets of rest prefixed by head (using recursion)</a:t>
            </a:r>
          </a:p>
        </p:txBody>
      </p:sp>
    </p:spTree>
    <p:extLst>
      <p:ext uri="{BB962C8B-B14F-4D97-AF65-F5344CB8AC3E}">
        <p14:creationId xmlns:p14="http://schemas.microsoft.com/office/powerpoint/2010/main" val="2255253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8820541-DBA9-4D5D-8FAD-4385CAA37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background with red lines&#10;&#10;Description automatically generated">
            <a:extLst>
              <a:ext uri="{FF2B5EF4-FFF2-40B4-BE49-F238E27FC236}">
                <a16:creationId xmlns:a16="http://schemas.microsoft.com/office/drawing/2014/main" id="{3E2AAC9F-D5F4-720A-A082-86575A7187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006" b="6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94F10E6-9317-4287-B0C9-C84A09A57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3748" y="1884923"/>
            <a:ext cx="4220495" cy="38442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>
            <a:outerShdw dist="190500" dir="8100000" algn="tl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227037-8A53-3605-3595-133F62AC5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753" y="3147663"/>
            <a:ext cx="3762868" cy="2195804"/>
          </a:xfrm>
          <a:noFill/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30000"/>
              </a:lnSpc>
            </a:pPr>
            <a:r>
              <a:rPr lang="en-US" sz="2800" spc="1300" dirty="0">
                <a:solidFill>
                  <a:srgbClr val="000000"/>
                </a:solidFill>
              </a:rPr>
              <a:t>Recursion Review</a:t>
            </a:r>
          </a:p>
        </p:txBody>
      </p:sp>
    </p:spTree>
    <p:extLst>
      <p:ext uri="{BB962C8B-B14F-4D97-AF65-F5344CB8AC3E}">
        <p14:creationId xmlns:p14="http://schemas.microsoft.com/office/powerpoint/2010/main" val="2650266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6C5079EE-1461-CDAC-10A2-CD052C3E0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59348" y="-1050472"/>
            <a:ext cx="6922818" cy="895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095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D639545B-46BC-491A-A901-08604B14A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597481" y="-1570595"/>
            <a:ext cx="6978896" cy="1012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77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374075-1237-1B15-630A-6BB13233D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45" y="672029"/>
            <a:ext cx="11013945" cy="547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011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BBA0-EA89-BACB-E69C-757CC58F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DC910-F4CA-37C9-2590-9136A0FA8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Combinations(“</a:t>
            </a:r>
            <a:r>
              <a:rPr lang="en-US" dirty="0" err="1"/>
              <a:t>abc</a:t>
            </a:r>
            <a:r>
              <a:rPr lang="en-US" dirty="0"/>
              <a:t>”, 2) returns ab, ac, </a:t>
            </a:r>
            <a:r>
              <a:rPr lang="en-US" dirty="0" err="1"/>
              <a:t>bc</a:t>
            </a:r>
            <a:endParaRPr lang="en-US" dirty="0"/>
          </a:p>
          <a:p>
            <a:r>
              <a:rPr lang="en-US" dirty="0"/>
              <a:t>Uses</a:t>
            </a:r>
          </a:p>
          <a:p>
            <a:pPr lvl="1"/>
            <a:r>
              <a:rPr lang="en-US" dirty="0"/>
              <a:t>Problems that ask you to pick all possible, or the best, k outcomes of n items</a:t>
            </a:r>
          </a:p>
          <a:p>
            <a:pPr lvl="1"/>
            <a:r>
              <a:rPr lang="en-US" dirty="0"/>
              <a:t>Example: List all possible pick-2 or pick-3 meals</a:t>
            </a:r>
          </a:p>
          <a:p>
            <a:r>
              <a:rPr lang="en-US" dirty="0"/>
              <a:t>Implementation: In Homework 1</a:t>
            </a:r>
          </a:p>
          <a:p>
            <a:pPr lvl="1"/>
            <a:r>
              <a:rPr lang="en-US" dirty="0"/>
              <a:t>We can get there by understanding and modifying the subsets algorithm</a:t>
            </a:r>
          </a:p>
        </p:txBody>
      </p:sp>
    </p:spTree>
    <p:extLst>
      <p:ext uri="{BB962C8B-B14F-4D97-AF65-F5344CB8AC3E}">
        <p14:creationId xmlns:p14="http://schemas.microsoft.com/office/powerpoint/2010/main" val="2766345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FE661-57A0-063D-F1FD-EA9BB6247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AEFC8-85B7-1E1D-26F4-B6873333A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are returning form a recursive call, all of the parameters and local variables returned to their prior values, and the program picks up where it left off</a:t>
            </a:r>
          </a:p>
        </p:txBody>
      </p:sp>
    </p:spTree>
    <p:extLst>
      <p:ext uri="{BB962C8B-B14F-4D97-AF65-F5344CB8AC3E}">
        <p14:creationId xmlns:p14="http://schemas.microsoft.com/office/powerpoint/2010/main" val="1279703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D5908-5CAC-C6CC-621C-089A26FE4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Maze Solving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46A70-E20B-9330-967F-247A31008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356" y="1803575"/>
            <a:ext cx="5948773" cy="458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63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A63E8-B7CF-8FAB-AF9A-4B381B7B5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Maze Solving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4B13-0338-C25D-C91D-8B88AE0CD1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Make a choice</a:t>
            </a:r>
          </a:p>
          <a:p>
            <a:r>
              <a:rPr lang="en-US" dirty="0"/>
              <a:t>If (recursion can solve the remaining problem), then we are done</a:t>
            </a:r>
          </a:p>
          <a:p>
            <a:r>
              <a:rPr lang="en-US" dirty="0"/>
              <a:t>Otherwise, undo the choice</a:t>
            </a:r>
          </a:p>
          <a:p>
            <a:r>
              <a:rPr lang="en-US" dirty="0"/>
              <a:t>Repeat with the next decision</a:t>
            </a:r>
          </a:p>
          <a:p>
            <a:r>
              <a:rPr lang="en-US" dirty="0"/>
              <a:t>Out of choices and not complete? Then there is no 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B0138B-9DC3-FEE0-7AEA-846C5FA4A0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94438" y="2519695"/>
            <a:ext cx="5027612" cy="315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94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9451-E4C6-B034-BE57-DFB6D9550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Arrays using </a:t>
            </a:r>
            <a:br>
              <a:rPr lang="en-US" dirty="0"/>
            </a:br>
            <a:r>
              <a:rPr lang="en-US" dirty="0"/>
              <a:t>Recursive 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A8012-1D56-F270-62EC-8CC63F0F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Array: Given an array of integer values, can the values be split into two groups that have an equal sum?</a:t>
            </a:r>
          </a:p>
          <a:p>
            <a:pPr lvl="1"/>
            <a:r>
              <a:rPr lang="en-US" dirty="0"/>
              <a:t>For now we will just have a True/False answer</a:t>
            </a:r>
          </a:p>
          <a:p>
            <a:pPr lvl="1"/>
            <a:r>
              <a:rPr lang="en-US" dirty="0"/>
              <a:t>Homework 1 will have you return the actual lists</a:t>
            </a:r>
          </a:p>
          <a:p>
            <a:r>
              <a:rPr lang="en-US" dirty="0"/>
              <a:t>Example: Given the list {5, 1, 4} how could this be split into two lists of equal sum?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09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206AC-1553-3245-5D0C-9EBE76489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F1C47-CDAA-E3A3-EC9A-A8E9ADCBD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Arrays using </a:t>
            </a:r>
            <a:br>
              <a:rPr lang="en-US" dirty="0"/>
            </a:br>
            <a:r>
              <a:rPr lang="en-US" dirty="0"/>
              <a:t>Recursive 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9BA02-FA9D-9D31-555B-485088AA0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Array: Given an array of integer values, can the values be split into two groups that have an equal sum?</a:t>
            </a:r>
          </a:p>
          <a:p>
            <a:pPr lvl="1"/>
            <a:r>
              <a:rPr lang="en-US" dirty="0"/>
              <a:t>For now we will just have a True/False answer</a:t>
            </a:r>
          </a:p>
          <a:p>
            <a:pPr lvl="1"/>
            <a:r>
              <a:rPr lang="en-US" dirty="0"/>
              <a:t>Homework 1 will have you return the actual lists</a:t>
            </a:r>
          </a:p>
          <a:p>
            <a:r>
              <a:rPr lang="en-US" dirty="0"/>
              <a:t>Example: Given the list {5, 1, 4} how could this be split into two lists of equal sum?</a:t>
            </a:r>
          </a:p>
          <a:p>
            <a:pPr lvl="1"/>
            <a:r>
              <a:rPr lang="en-US" dirty="0"/>
              <a:t>{5} and {1, 4}, therefore return </a:t>
            </a:r>
            <a:r>
              <a:rPr lang="en-US" b="1" dirty="0"/>
              <a:t>true</a:t>
            </a:r>
            <a:endParaRPr lang="en-US" dirty="0"/>
          </a:p>
          <a:p>
            <a:r>
              <a:rPr lang="en-US" dirty="0"/>
              <a:t>What about {3, 2, 6} 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0167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A2E9D-7AE2-A0E2-E182-4AF924F25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3558-A01D-D5B2-9B95-6468869C0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Arrays using </a:t>
            </a:r>
            <a:br>
              <a:rPr lang="en-US" dirty="0"/>
            </a:br>
            <a:r>
              <a:rPr lang="en-US" dirty="0"/>
              <a:t>Recursive Backtracking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6DCC-FF44-CB16-DEAF-8D203E4F2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Array: Given an array of integer values, can the values be split into two groups that have an equal sum?</a:t>
            </a:r>
          </a:p>
          <a:p>
            <a:pPr lvl="1"/>
            <a:r>
              <a:rPr lang="en-US" dirty="0"/>
              <a:t>For now we will just have a True/False answer</a:t>
            </a:r>
          </a:p>
          <a:p>
            <a:pPr lvl="1"/>
            <a:r>
              <a:rPr lang="en-US" dirty="0"/>
              <a:t>Homework 1 will have you return the actual lists</a:t>
            </a:r>
          </a:p>
          <a:p>
            <a:r>
              <a:rPr lang="en-US" dirty="0"/>
              <a:t>Example: Given the list {5, 1, 4} how could this be split into two lists of equal sum?</a:t>
            </a:r>
          </a:p>
          <a:p>
            <a:pPr lvl="1"/>
            <a:r>
              <a:rPr lang="en-US" dirty="0"/>
              <a:t>{5} and {1, 4}, therefore return </a:t>
            </a:r>
            <a:r>
              <a:rPr lang="en-US" b="1" dirty="0"/>
              <a:t>true</a:t>
            </a:r>
            <a:endParaRPr lang="en-US" dirty="0"/>
          </a:p>
          <a:p>
            <a:r>
              <a:rPr lang="en-US" dirty="0"/>
              <a:t>What about {3, 2, 6} ?</a:t>
            </a:r>
          </a:p>
          <a:p>
            <a:pPr lvl="1"/>
            <a:r>
              <a:rPr lang="en-US" dirty="0"/>
              <a:t>No such lists exists, therefore return </a:t>
            </a:r>
            <a:r>
              <a:rPr lang="en-US" b="1" dirty="0"/>
              <a:t>false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51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D2CE-5738-75E5-BF2A-4BAF730BB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BD45E-4922-E5E9-045A-42D1F2FD4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algorithm is </a:t>
            </a:r>
            <a:r>
              <a:rPr lang="en-US" b="1" i="1" dirty="0"/>
              <a:t>recursive </a:t>
            </a:r>
            <a:r>
              <a:rPr lang="en-US" dirty="0"/>
              <a:t>if it calls itself to do part of its work.</a:t>
            </a:r>
          </a:p>
          <a:p>
            <a:pPr lvl="1"/>
            <a:r>
              <a:rPr lang="en-US" dirty="0"/>
              <a:t>It must “call itself” on a problem that is smaller than the original</a:t>
            </a:r>
          </a:p>
          <a:p>
            <a:r>
              <a:rPr lang="en-US" dirty="0"/>
              <a:t>A recursive algorithm must have two parts</a:t>
            </a:r>
          </a:p>
          <a:p>
            <a:pPr lvl="1"/>
            <a:r>
              <a:rPr lang="en-US" b="1" dirty="0"/>
              <a:t>The base case</a:t>
            </a:r>
            <a:r>
              <a:rPr lang="en-US" dirty="0"/>
              <a:t>: handles a simple input which can be solved without resorting to a recursive call</a:t>
            </a:r>
          </a:p>
          <a:p>
            <a:pPr lvl="1"/>
            <a:r>
              <a:rPr lang="en-US" b="1" dirty="0"/>
              <a:t>The recursive case</a:t>
            </a:r>
            <a:r>
              <a:rPr lang="en-US" dirty="0"/>
              <a:t>: contains one or more calls to the recursive function we are in.</a:t>
            </a:r>
          </a:p>
          <a:p>
            <a:pPr lvl="2"/>
            <a:r>
              <a:rPr lang="en-US" dirty="0"/>
              <a:t>The parameters for each recursive call is “closer” to the base case than the original call</a:t>
            </a:r>
          </a:p>
        </p:txBody>
      </p:sp>
    </p:spTree>
    <p:extLst>
      <p:ext uri="{BB962C8B-B14F-4D97-AF65-F5344CB8AC3E}">
        <p14:creationId xmlns:p14="http://schemas.microsoft.com/office/powerpoint/2010/main" val="6948411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26EA7-99F8-31DC-7555-739CBFA7E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Array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76CC9-41D5-0F8E-2B72-350432E22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splitArray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, list1, list2, start)</a:t>
            </a:r>
          </a:p>
          <a:p>
            <a:pPr lvl="1"/>
            <a:r>
              <a:rPr lang="en-US" dirty="0"/>
              <a:t>Can we put </a:t>
            </a:r>
            <a:r>
              <a:rPr lang="en-US" dirty="0" err="1"/>
              <a:t>nums</a:t>
            </a:r>
            <a:r>
              <a:rPr lang="en-US" dirty="0"/>
              <a:t> from start into list1 and list2 such that list1 == list2?</a:t>
            </a:r>
          </a:p>
          <a:p>
            <a:r>
              <a:rPr lang="en-US" dirty="0"/>
              <a:t>Base Case(s):</a:t>
            </a:r>
          </a:p>
          <a:p>
            <a:pPr lvl="1"/>
            <a:r>
              <a:rPr lang="en-US" dirty="0"/>
              <a:t>If we are out of </a:t>
            </a:r>
            <a:r>
              <a:rPr lang="en-US" dirty="0" err="1"/>
              <a:t>nums</a:t>
            </a:r>
            <a:r>
              <a:rPr lang="en-US" dirty="0"/>
              <a:t>, then we crossed the last valid index</a:t>
            </a:r>
          </a:p>
          <a:p>
            <a:pPr lvl="2"/>
            <a:r>
              <a:rPr lang="en-US" dirty="0"/>
              <a:t>If list1 == list2, return </a:t>
            </a:r>
            <a:r>
              <a:rPr lang="en-US" b="1" dirty="0"/>
              <a:t>true</a:t>
            </a:r>
            <a:endParaRPr lang="en-US" dirty="0"/>
          </a:p>
          <a:p>
            <a:pPr lvl="2"/>
            <a:r>
              <a:rPr lang="en-US" dirty="0"/>
              <a:t>If list1 != list2, return </a:t>
            </a:r>
            <a:r>
              <a:rPr lang="en-US" b="1" dirty="0"/>
              <a:t>false</a:t>
            </a:r>
          </a:p>
          <a:p>
            <a:pPr lvl="1"/>
            <a:r>
              <a:rPr lang="en-US" dirty="0"/>
              <a:t>Recursive Case:</a:t>
            </a:r>
          </a:p>
          <a:p>
            <a:pPr lvl="2"/>
            <a:r>
              <a:rPr lang="en-US" dirty="0"/>
              <a:t>If we can solve the rest with </a:t>
            </a:r>
            <a:r>
              <a:rPr lang="en-US" dirty="0" err="1"/>
              <a:t>nums</a:t>
            </a:r>
            <a:r>
              <a:rPr lang="en-US" dirty="0"/>
              <a:t>[start] in list1, then </a:t>
            </a:r>
            <a:r>
              <a:rPr lang="en-US" b="1" dirty="0"/>
              <a:t>true</a:t>
            </a:r>
            <a:endParaRPr lang="en-US" dirty="0"/>
          </a:p>
          <a:p>
            <a:pPr lvl="2"/>
            <a:r>
              <a:rPr lang="en-US" dirty="0"/>
              <a:t>If we can solve the rest with </a:t>
            </a:r>
            <a:r>
              <a:rPr lang="en-US" dirty="0" err="1"/>
              <a:t>nums</a:t>
            </a:r>
            <a:r>
              <a:rPr lang="en-US" dirty="0"/>
              <a:t>[start] in list2, then </a:t>
            </a:r>
            <a:r>
              <a:rPr lang="en-US" b="1" dirty="0"/>
              <a:t>true</a:t>
            </a:r>
            <a:endParaRPr lang="en-US" dirty="0"/>
          </a:p>
          <a:p>
            <a:pPr lvl="2"/>
            <a:r>
              <a:rPr lang="en-US" dirty="0"/>
              <a:t>If </a:t>
            </a:r>
            <a:r>
              <a:rPr lang="en-US" i="1" dirty="0"/>
              <a:t>not, </a:t>
            </a:r>
            <a:r>
              <a:rPr lang="en-US" dirty="0"/>
              <a:t>then no solution, so </a:t>
            </a:r>
            <a:r>
              <a:rPr lang="en-US" b="1" dirty="0"/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8345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E6323-F310-1985-1D7C-2B184BFA9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Sudoku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F5D4-2794-CF66-60C9-1FFA3F9F9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B6F1F8-1DA8-9557-3DFD-CB6B57F83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764" y="2019299"/>
            <a:ext cx="5622471" cy="421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7601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FC2F4-2670-BD6E-BD57-B7B693FE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Backtracking: Sudoku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6CA3-AAF8-AB45-252C-D1FFB7885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miniSudokuSolver</a:t>
            </a:r>
            <a:r>
              <a:rPr lang="en-US" dirty="0"/>
              <a:t>(board)</a:t>
            </a:r>
          </a:p>
          <a:p>
            <a:pPr lvl="1"/>
            <a:r>
              <a:rPr lang="en-US" dirty="0"/>
              <a:t>Either prints the solved puzzle board or “No Solution”</a:t>
            </a:r>
          </a:p>
          <a:p>
            <a:r>
              <a:rPr lang="en-US" dirty="0"/>
              <a:t>Recursive Problem transformation</a:t>
            </a:r>
          </a:p>
          <a:p>
            <a:pPr lvl="1"/>
            <a:r>
              <a:rPr lang="en-US" dirty="0" err="1"/>
              <a:t>miniSudokuSolver</a:t>
            </a:r>
            <a:r>
              <a:rPr lang="en-US" dirty="0"/>
              <a:t>(board, r, c)</a:t>
            </a:r>
          </a:p>
          <a:p>
            <a:pPr lvl="1"/>
            <a:r>
              <a:rPr lang="en-US" dirty="0"/>
              <a:t>Returns true if solved or false if there is no solution</a:t>
            </a:r>
          </a:p>
        </p:txBody>
      </p:sp>
    </p:spTree>
    <p:extLst>
      <p:ext uri="{BB962C8B-B14F-4D97-AF65-F5344CB8AC3E}">
        <p14:creationId xmlns:p14="http://schemas.microsoft.com/office/powerpoint/2010/main" val="1498815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5BDE-7570-9E15-D32F-A838E7CEF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Sudoku: Recursive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8E01D-446F-428E-4511-3FFFCC749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Case:</a:t>
            </a:r>
          </a:p>
          <a:p>
            <a:pPr lvl="1"/>
            <a:r>
              <a:rPr lang="en-US" dirty="0"/>
              <a:t>If board is </a:t>
            </a:r>
            <a:r>
              <a:rPr lang="en-US" i="1" dirty="0"/>
              <a:t>solved </a:t>
            </a:r>
            <a:r>
              <a:rPr lang="en-US" dirty="0"/>
              <a:t>return true</a:t>
            </a:r>
          </a:p>
          <a:p>
            <a:pPr lvl="1"/>
            <a:r>
              <a:rPr lang="en-US" dirty="0"/>
              <a:t>If board has </a:t>
            </a:r>
            <a:r>
              <a:rPr lang="en-US" i="1" dirty="0"/>
              <a:t>no solution</a:t>
            </a:r>
            <a:r>
              <a:rPr lang="en-US" dirty="0"/>
              <a:t>, return false</a:t>
            </a:r>
          </a:p>
        </p:txBody>
      </p:sp>
    </p:spTree>
    <p:extLst>
      <p:ext uri="{BB962C8B-B14F-4D97-AF65-F5344CB8AC3E}">
        <p14:creationId xmlns:p14="http://schemas.microsoft.com/office/powerpoint/2010/main" val="312578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E2813-B0CF-9418-301E-2902162B4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Sudoku: Recursive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BEC66-5E54-5640-747B-BA278A972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Recursive Cases:</a:t>
            </a:r>
          </a:p>
          <a:p>
            <a:pPr lvl="1"/>
            <a:r>
              <a:rPr lang="en-US" dirty="0"/>
              <a:t>If r, c has a value, return </a:t>
            </a:r>
            <a:r>
              <a:rPr lang="en-US" dirty="0" err="1"/>
              <a:t>miniSudokuSolver</a:t>
            </a:r>
            <a:r>
              <a:rPr lang="en-US" dirty="0"/>
              <a:t>(board, </a:t>
            </a:r>
            <a:r>
              <a:rPr lang="en-US" dirty="0" err="1"/>
              <a:t>next_row</a:t>
            </a:r>
            <a:r>
              <a:rPr lang="en-US" dirty="0"/>
              <a:t>, col)</a:t>
            </a:r>
          </a:p>
          <a:p>
            <a:pPr lvl="1"/>
            <a:r>
              <a:rPr lang="en-US" dirty="0"/>
              <a:t>Try 1 at (row, col)</a:t>
            </a:r>
          </a:p>
          <a:p>
            <a:pPr lvl="2"/>
            <a:r>
              <a:rPr lang="en-US" dirty="0"/>
              <a:t>If (</a:t>
            </a:r>
            <a:r>
              <a:rPr lang="en-US" dirty="0" err="1"/>
              <a:t>miniSudokuSolver</a:t>
            </a:r>
            <a:r>
              <a:rPr lang="en-US" dirty="0"/>
              <a:t>(board, </a:t>
            </a:r>
            <a:r>
              <a:rPr lang="en-US" dirty="0" err="1"/>
              <a:t>next_row</a:t>
            </a:r>
            <a:r>
              <a:rPr lang="en-US" dirty="0"/>
              <a:t>, col)) </a:t>
            </a:r>
            <a:r>
              <a:rPr lang="en-US" dirty="0">
                <a:sym typeface="Wingdings" pitchFamily="2" charset="2"/>
              </a:rPr>
              <a:t> true</a:t>
            </a:r>
          </a:p>
          <a:p>
            <a:pPr lvl="2"/>
            <a:r>
              <a:rPr lang="en-US" dirty="0">
                <a:sym typeface="Wingdings" pitchFamily="2" charset="2"/>
              </a:rPr>
              <a:t>Remove 1 from (row, col)</a:t>
            </a:r>
          </a:p>
          <a:p>
            <a:pPr lvl="1"/>
            <a:r>
              <a:rPr lang="en-US" dirty="0">
                <a:sym typeface="Wingdings" pitchFamily="2" charset="2"/>
              </a:rPr>
              <a:t>Place 2 at (row, col)</a:t>
            </a:r>
          </a:p>
          <a:p>
            <a:pPr lvl="2"/>
            <a:r>
              <a:rPr lang="en-US" dirty="0">
                <a:sym typeface="Wingdings" pitchFamily="2" charset="2"/>
              </a:rPr>
              <a:t>If(</a:t>
            </a:r>
            <a:r>
              <a:rPr lang="en-US" dirty="0" err="1">
                <a:sym typeface="Wingdings" pitchFamily="2" charset="2"/>
              </a:rPr>
              <a:t>miniSudokuSolver</a:t>
            </a:r>
            <a:r>
              <a:rPr lang="en-US" dirty="0">
                <a:sym typeface="Wingdings" pitchFamily="2" charset="2"/>
              </a:rPr>
              <a:t>(board, </a:t>
            </a:r>
            <a:r>
              <a:rPr lang="en-US" dirty="0" err="1">
                <a:sym typeface="Wingdings" pitchFamily="2" charset="2"/>
              </a:rPr>
              <a:t>next_row</a:t>
            </a:r>
            <a:r>
              <a:rPr lang="en-US" dirty="0">
                <a:sym typeface="Wingdings" pitchFamily="2" charset="2"/>
              </a:rPr>
              <a:t>, col))  true</a:t>
            </a:r>
          </a:p>
          <a:p>
            <a:pPr lvl="2"/>
            <a:r>
              <a:rPr lang="en-US" dirty="0">
                <a:sym typeface="Wingdings" pitchFamily="2" charset="2"/>
              </a:rPr>
              <a:t>Remove 2 from (row, col)</a:t>
            </a:r>
          </a:p>
          <a:p>
            <a:pPr lvl="1"/>
            <a:r>
              <a:rPr lang="en-US" dirty="0">
                <a:sym typeface="Wingdings" pitchFamily="2" charset="2"/>
              </a:rPr>
              <a:t>Place 3 at (row, col)</a:t>
            </a:r>
          </a:p>
          <a:p>
            <a:pPr lvl="2"/>
            <a:r>
              <a:rPr lang="en-US" dirty="0">
                <a:sym typeface="Wingdings" pitchFamily="2" charset="2"/>
              </a:rPr>
              <a:t>If(</a:t>
            </a:r>
            <a:r>
              <a:rPr lang="en-US" dirty="0" err="1">
                <a:sym typeface="Wingdings" pitchFamily="2" charset="2"/>
              </a:rPr>
              <a:t>miniSudokuSolver</a:t>
            </a:r>
            <a:r>
              <a:rPr lang="en-US" dirty="0">
                <a:sym typeface="Wingdings" pitchFamily="2" charset="2"/>
              </a:rPr>
              <a:t>(board, </a:t>
            </a:r>
            <a:r>
              <a:rPr lang="en-US" dirty="0" err="1">
                <a:sym typeface="Wingdings" pitchFamily="2" charset="2"/>
              </a:rPr>
              <a:t>next_row</a:t>
            </a:r>
            <a:r>
              <a:rPr lang="en-US" dirty="0">
                <a:sym typeface="Wingdings" pitchFamily="2" charset="2"/>
              </a:rPr>
              <a:t>, col))  true</a:t>
            </a:r>
          </a:p>
          <a:p>
            <a:pPr lvl="2"/>
            <a:r>
              <a:rPr lang="en-US" dirty="0">
                <a:sym typeface="Wingdings" pitchFamily="2" charset="2"/>
              </a:rPr>
              <a:t>Remove 3 from (row, col)</a:t>
            </a:r>
          </a:p>
          <a:p>
            <a:pPr lvl="1"/>
            <a:r>
              <a:rPr lang="en-US" dirty="0">
                <a:sym typeface="Wingdings" pitchFamily="2" charset="2"/>
              </a:rPr>
              <a:t>Return 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72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F33BF-2699-3E4C-AF72-E196493DF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246"/>
            <a:ext cx="10515600" cy="596776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7CB4C4-5DDC-4E42-BA8A-CDEFD8882DBA}"/>
              </a:ext>
            </a:extLst>
          </p:cNvPr>
          <p:cNvSpPr txBox="1"/>
          <p:nvPr/>
        </p:nvSpPr>
        <p:spPr>
          <a:xfrm>
            <a:off x="490989" y="1366997"/>
            <a:ext cx="8249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0 0 0 </a:t>
            </a:r>
          </a:p>
          <a:p>
            <a:r>
              <a:rPr lang="en-US" dirty="0">
                <a:solidFill>
                  <a:srgbClr val="C00000"/>
                </a:solidFill>
              </a:rPr>
              <a:t>0 0 3 </a:t>
            </a:r>
          </a:p>
          <a:p>
            <a:r>
              <a:rPr lang="en-US" dirty="0">
                <a:solidFill>
                  <a:srgbClr val="C00000"/>
                </a:solidFill>
              </a:rPr>
              <a:t>1 0 0 </a:t>
            </a:r>
          </a:p>
          <a:p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A7E6A5-4D65-6D4B-8CA0-313B255B8C30}"/>
              </a:ext>
            </a:extLst>
          </p:cNvPr>
          <p:cNvSpPr txBox="1"/>
          <p:nvPr/>
        </p:nvSpPr>
        <p:spPr>
          <a:xfrm>
            <a:off x="1460521" y="1366997"/>
            <a:ext cx="860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1 0 0 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F35E77-0204-384E-AAB5-07E252E2B131}"/>
              </a:ext>
            </a:extLst>
          </p:cNvPr>
          <p:cNvSpPr txBox="1"/>
          <p:nvPr/>
        </p:nvSpPr>
        <p:spPr>
          <a:xfrm>
            <a:off x="2569028" y="1370863"/>
            <a:ext cx="991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2 0 0 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389EDA-DFB0-2E49-B70A-483487AB223D}"/>
              </a:ext>
            </a:extLst>
          </p:cNvPr>
          <p:cNvSpPr txBox="1"/>
          <p:nvPr/>
        </p:nvSpPr>
        <p:spPr>
          <a:xfrm>
            <a:off x="3705104" y="1366997"/>
            <a:ext cx="1246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2 1 0 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C2F82F-8EAB-1C47-BF91-BFBB1056E3D6}"/>
              </a:ext>
            </a:extLst>
          </p:cNvPr>
          <p:cNvSpPr txBox="1"/>
          <p:nvPr/>
        </p:nvSpPr>
        <p:spPr>
          <a:xfrm>
            <a:off x="5003473" y="1363131"/>
            <a:ext cx="1136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2 1 1 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F1845-6AF1-D34D-8066-04B828382C8D}"/>
              </a:ext>
            </a:extLst>
          </p:cNvPr>
          <p:cNvSpPr txBox="1"/>
          <p:nvPr/>
        </p:nvSpPr>
        <p:spPr>
          <a:xfrm>
            <a:off x="6191008" y="1363130"/>
            <a:ext cx="1048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2 1 2 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9C5E59-DD3E-7F4F-98E4-8D26BB3316DB}"/>
              </a:ext>
            </a:extLst>
          </p:cNvPr>
          <p:cNvSpPr txBox="1"/>
          <p:nvPr/>
        </p:nvSpPr>
        <p:spPr>
          <a:xfrm>
            <a:off x="7297534" y="1363129"/>
            <a:ext cx="1136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</a:t>
            </a:r>
            <a:r>
              <a:rPr lang="en-US" b="1" dirty="0">
                <a:solidFill>
                  <a:srgbClr val="00B050"/>
                </a:solidFill>
              </a:rPr>
              <a:t>1</a:t>
            </a:r>
            <a:r>
              <a:rPr lang="en-US" dirty="0"/>
              <a:t> 3 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E5C2D8-9953-D349-97E4-31999C0BBC1F}"/>
              </a:ext>
            </a:extLst>
          </p:cNvPr>
          <p:cNvSpPr txBox="1"/>
          <p:nvPr/>
        </p:nvSpPr>
        <p:spPr>
          <a:xfrm>
            <a:off x="8485070" y="1363128"/>
            <a:ext cx="860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2 2 0 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72485C-F136-CE4F-BB35-917C00C51A8B}"/>
              </a:ext>
            </a:extLst>
          </p:cNvPr>
          <p:cNvSpPr txBox="1"/>
          <p:nvPr/>
        </p:nvSpPr>
        <p:spPr>
          <a:xfrm>
            <a:off x="9478716" y="1349708"/>
            <a:ext cx="957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A3776B-DB65-8949-8C9D-9DEDBFEA367D}"/>
              </a:ext>
            </a:extLst>
          </p:cNvPr>
          <p:cNvSpPr txBox="1"/>
          <p:nvPr/>
        </p:nvSpPr>
        <p:spPr>
          <a:xfrm>
            <a:off x="9956442" y="2529875"/>
            <a:ext cx="1269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dirty="0"/>
              <a:t>1 0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61B154-3090-1345-81D9-779699F95902}"/>
              </a:ext>
            </a:extLst>
          </p:cNvPr>
          <p:cNvSpPr txBox="1"/>
          <p:nvPr/>
        </p:nvSpPr>
        <p:spPr>
          <a:xfrm>
            <a:off x="1508174" y="3878912"/>
            <a:ext cx="9382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AE061-2600-154B-9C8F-1126383B6168}"/>
              </a:ext>
            </a:extLst>
          </p:cNvPr>
          <p:cNvSpPr txBox="1"/>
          <p:nvPr/>
        </p:nvSpPr>
        <p:spPr>
          <a:xfrm>
            <a:off x="7694316" y="3926611"/>
            <a:ext cx="866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713442-2BE1-9C4C-A25F-0334B5EC003A}"/>
              </a:ext>
            </a:extLst>
          </p:cNvPr>
          <p:cNvSpPr txBox="1"/>
          <p:nvPr/>
        </p:nvSpPr>
        <p:spPr>
          <a:xfrm>
            <a:off x="490989" y="3854884"/>
            <a:ext cx="930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dirty="0"/>
              <a:t>2 0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156840-B0E2-E347-B634-DB725137213E}"/>
              </a:ext>
            </a:extLst>
          </p:cNvPr>
          <p:cNvSpPr txBox="1"/>
          <p:nvPr/>
        </p:nvSpPr>
        <p:spPr>
          <a:xfrm>
            <a:off x="9022499" y="2569227"/>
            <a:ext cx="918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8F91A6-0AFB-CD43-BD05-40BA9082D2CE}"/>
              </a:ext>
            </a:extLst>
          </p:cNvPr>
          <p:cNvSpPr txBox="1"/>
          <p:nvPr/>
        </p:nvSpPr>
        <p:spPr>
          <a:xfrm>
            <a:off x="8185359" y="2563457"/>
            <a:ext cx="7856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3 1 1 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3D4582-1820-524A-BF8D-21C3ABEF3C42}"/>
              </a:ext>
            </a:extLst>
          </p:cNvPr>
          <p:cNvSpPr txBox="1"/>
          <p:nvPr/>
        </p:nvSpPr>
        <p:spPr>
          <a:xfrm>
            <a:off x="7297534" y="2590751"/>
            <a:ext cx="911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04152C-6A10-AD4B-816D-B166C61E92A8}"/>
              </a:ext>
            </a:extLst>
          </p:cNvPr>
          <p:cNvSpPr txBox="1"/>
          <p:nvPr/>
        </p:nvSpPr>
        <p:spPr>
          <a:xfrm>
            <a:off x="6212308" y="2600208"/>
            <a:ext cx="1014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3 0 0 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4F48D0-0B96-2545-8754-7A410584E089}"/>
              </a:ext>
            </a:extLst>
          </p:cNvPr>
          <p:cNvSpPr txBox="1"/>
          <p:nvPr/>
        </p:nvSpPr>
        <p:spPr>
          <a:xfrm>
            <a:off x="4978074" y="2644006"/>
            <a:ext cx="1048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</a:t>
            </a:r>
            <a:r>
              <a:rPr lang="en-US" b="1" dirty="0">
                <a:solidFill>
                  <a:srgbClr val="00B050"/>
                </a:solidFill>
              </a:rPr>
              <a:t>3</a:t>
            </a:r>
            <a:r>
              <a:rPr lang="en-US" dirty="0"/>
              <a:t> 3 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C6D039-4573-3242-A256-FB397D5E41A9}"/>
              </a:ext>
            </a:extLst>
          </p:cNvPr>
          <p:cNvSpPr txBox="1"/>
          <p:nvPr/>
        </p:nvSpPr>
        <p:spPr>
          <a:xfrm>
            <a:off x="3713554" y="2582619"/>
            <a:ext cx="1014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2 3 2 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AA0F3F-0E17-AF4A-A333-EAFF78A67550}"/>
              </a:ext>
            </a:extLst>
          </p:cNvPr>
          <p:cNvSpPr txBox="1"/>
          <p:nvPr/>
        </p:nvSpPr>
        <p:spPr>
          <a:xfrm>
            <a:off x="2522921" y="2651481"/>
            <a:ext cx="1048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</a:t>
            </a:r>
            <a:r>
              <a:rPr lang="en-US" b="1" dirty="0">
                <a:solidFill>
                  <a:srgbClr val="00B050"/>
                </a:solidFill>
              </a:rPr>
              <a:t>1</a:t>
            </a:r>
            <a:r>
              <a:rPr lang="en-US" dirty="0"/>
              <a:t> </a:t>
            </a:r>
          </a:p>
          <a:p>
            <a:r>
              <a:rPr lang="en-US" dirty="0"/>
              <a:t>3 0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238154-210E-7941-80D5-9178B45E229A}"/>
              </a:ext>
            </a:extLst>
          </p:cNvPr>
          <p:cNvSpPr txBox="1"/>
          <p:nvPr/>
        </p:nvSpPr>
        <p:spPr>
          <a:xfrm>
            <a:off x="1508174" y="2647745"/>
            <a:ext cx="11441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2 3 1 </a:t>
            </a:r>
          </a:p>
          <a:p>
            <a:r>
              <a:rPr lang="en-US" dirty="0"/>
              <a:t>2 0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928532-7B31-3A4E-9180-E207CFBA26D0}"/>
              </a:ext>
            </a:extLst>
          </p:cNvPr>
          <p:cNvSpPr txBox="1"/>
          <p:nvPr/>
        </p:nvSpPr>
        <p:spPr>
          <a:xfrm>
            <a:off x="516721" y="2651481"/>
            <a:ext cx="9914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2 3 1 </a:t>
            </a:r>
          </a:p>
          <a:p>
            <a:r>
              <a:rPr lang="en-US" dirty="0"/>
              <a:t>1 0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1D9F7B-61BA-9A41-88D8-CF108BAE4C7E}"/>
              </a:ext>
            </a:extLst>
          </p:cNvPr>
          <p:cNvSpPr txBox="1"/>
          <p:nvPr/>
        </p:nvSpPr>
        <p:spPr>
          <a:xfrm>
            <a:off x="10517861" y="1340025"/>
            <a:ext cx="918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2 3 1 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4F91DB-0FAF-CD4C-8DF3-19832C538502}"/>
              </a:ext>
            </a:extLst>
          </p:cNvPr>
          <p:cNvSpPr txBox="1"/>
          <p:nvPr/>
        </p:nvSpPr>
        <p:spPr>
          <a:xfrm>
            <a:off x="6765390" y="3899541"/>
            <a:ext cx="885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3 2 0 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D2C436-8E97-7C49-8EF3-44205E46F2B4}"/>
              </a:ext>
            </a:extLst>
          </p:cNvPr>
          <p:cNvSpPr txBox="1"/>
          <p:nvPr/>
        </p:nvSpPr>
        <p:spPr>
          <a:xfrm>
            <a:off x="5760184" y="3872471"/>
            <a:ext cx="1005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</a:t>
            </a:r>
            <a:r>
              <a:rPr lang="en-US" b="1" dirty="0">
                <a:solidFill>
                  <a:srgbClr val="00B050"/>
                </a:solidFill>
              </a:rPr>
              <a:t>1</a:t>
            </a:r>
            <a:r>
              <a:rPr lang="en-US" dirty="0"/>
              <a:t> 3 </a:t>
            </a:r>
          </a:p>
          <a:p>
            <a:r>
              <a:rPr lang="en-US" dirty="0"/>
              <a:t>0 0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32A5F4-44AD-4445-9794-85907E8F36B8}"/>
              </a:ext>
            </a:extLst>
          </p:cNvPr>
          <p:cNvSpPr txBox="1"/>
          <p:nvPr/>
        </p:nvSpPr>
        <p:spPr>
          <a:xfrm>
            <a:off x="4745541" y="3854882"/>
            <a:ext cx="930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</a:t>
            </a:r>
            <a:r>
              <a:rPr lang="en-US" b="1" dirty="0">
                <a:solidFill>
                  <a:srgbClr val="00B050"/>
                </a:solidFill>
              </a:rPr>
              <a:t>2</a:t>
            </a:r>
            <a:r>
              <a:rPr lang="en-US" dirty="0"/>
              <a:t> </a:t>
            </a:r>
          </a:p>
          <a:p>
            <a:r>
              <a:rPr lang="en-US" dirty="0"/>
              <a:t>3 0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6CB5A8-832F-3B49-91D2-B41FCB0E63A0}"/>
              </a:ext>
            </a:extLst>
          </p:cNvPr>
          <p:cNvSpPr txBox="1"/>
          <p:nvPr/>
        </p:nvSpPr>
        <p:spPr>
          <a:xfrm>
            <a:off x="3651399" y="3854883"/>
            <a:ext cx="845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b="1" dirty="0">
                <a:solidFill>
                  <a:srgbClr val="00B050"/>
                </a:solidFill>
              </a:rPr>
              <a:t>2 </a:t>
            </a:r>
            <a:r>
              <a:rPr lang="en-US" dirty="0"/>
              <a:t>3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34FC835-98DB-5C44-AC73-073EAE3CA0C3}"/>
              </a:ext>
            </a:extLst>
          </p:cNvPr>
          <p:cNvSpPr txBox="1"/>
          <p:nvPr/>
        </p:nvSpPr>
        <p:spPr>
          <a:xfrm>
            <a:off x="2569028" y="3878913"/>
            <a:ext cx="802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3 1 2 </a:t>
            </a:r>
          </a:p>
          <a:p>
            <a:r>
              <a:rPr lang="en-US" dirty="0"/>
              <a:t>2 2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F92444-5381-9041-BF3B-D994851FC87D}"/>
              </a:ext>
            </a:extLst>
          </p:cNvPr>
          <p:cNvSpPr txBox="1"/>
          <p:nvPr/>
        </p:nvSpPr>
        <p:spPr>
          <a:xfrm>
            <a:off x="4605035" y="5236525"/>
            <a:ext cx="8997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</a:t>
            </a:r>
            <a:r>
              <a:rPr lang="en-US" dirty="0">
                <a:solidFill>
                  <a:srgbClr val="C00000"/>
                </a:solidFill>
              </a:rPr>
              <a:t> 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3 0</a:t>
            </a:r>
          </a:p>
          <a:p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F150000-3E5C-3F47-8D07-3E10623DF5F5}"/>
              </a:ext>
            </a:extLst>
          </p:cNvPr>
          <p:cNvSpPr txBox="1"/>
          <p:nvPr/>
        </p:nvSpPr>
        <p:spPr>
          <a:xfrm>
            <a:off x="3525715" y="5255792"/>
            <a:ext cx="8997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2 0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8334E8-2A36-EF4F-B71C-BFF883DA828E}"/>
              </a:ext>
            </a:extLst>
          </p:cNvPr>
          <p:cNvSpPr txBox="1"/>
          <p:nvPr/>
        </p:nvSpPr>
        <p:spPr>
          <a:xfrm>
            <a:off x="2446395" y="5221802"/>
            <a:ext cx="899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1 0</a:t>
            </a:r>
          </a:p>
          <a:p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2A0B8AD-756D-4049-80D7-207DDA9D440D}"/>
              </a:ext>
            </a:extLst>
          </p:cNvPr>
          <p:cNvSpPr txBox="1"/>
          <p:nvPr/>
        </p:nvSpPr>
        <p:spPr>
          <a:xfrm>
            <a:off x="1421540" y="5157014"/>
            <a:ext cx="1029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2F1D5F-2E54-B645-81CB-913D86EC47B7}"/>
              </a:ext>
            </a:extLst>
          </p:cNvPr>
          <p:cNvSpPr txBox="1"/>
          <p:nvPr/>
        </p:nvSpPr>
        <p:spPr>
          <a:xfrm>
            <a:off x="407260" y="5145139"/>
            <a:ext cx="861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5641FB0-93B9-EF42-BF47-ED0E1334E45F}"/>
              </a:ext>
            </a:extLst>
          </p:cNvPr>
          <p:cNvSpPr txBox="1"/>
          <p:nvPr/>
        </p:nvSpPr>
        <p:spPr>
          <a:xfrm>
            <a:off x="10403380" y="3926611"/>
            <a:ext cx="798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</a:t>
            </a:r>
          </a:p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7D3234F-FDF7-8842-91F7-266E233C7E13}"/>
              </a:ext>
            </a:extLst>
          </p:cNvPr>
          <p:cNvSpPr txBox="1"/>
          <p:nvPr/>
        </p:nvSpPr>
        <p:spPr>
          <a:xfrm>
            <a:off x="9429955" y="3899316"/>
            <a:ext cx="885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2 0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C80191F-53DF-AF47-B8CD-E241112797D7}"/>
              </a:ext>
            </a:extLst>
          </p:cNvPr>
          <p:cNvSpPr txBox="1"/>
          <p:nvPr/>
        </p:nvSpPr>
        <p:spPr>
          <a:xfrm>
            <a:off x="8560357" y="3899317"/>
            <a:ext cx="918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1 0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0 0 </a:t>
            </a:r>
          </a:p>
          <a:p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5E9DFFD-281C-4040-98F8-D51064E31897}"/>
              </a:ext>
            </a:extLst>
          </p:cNvPr>
          <p:cNvSpPr txBox="1"/>
          <p:nvPr/>
        </p:nvSpPr>
        <p:spPr>
          <a:xfrm>
            <a:off x="6649626" y="5309414"/>
            <a:ext cx="885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3 2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85632E-71BE-424F-957F-722068BE72E1}"/>
              </a:ext>
            </a:extLst>
          </p:cNvPr>
          <p:cNvSpPr txBox="1"/>
          <p:nvPr/>
        </p:nvSpPr>
        <p:spPr>
          <a:xfrm>
            <a:off x="5642960" y="5308780"/>
            <a:ext cx="880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3 2 1 </a:t>
            </a:r>
          </a:p>
          <a:p>
            <a:r>
              <a:rPr lang="en-US" dirty="0"/>
              <a:t>2 1 </a:t>
            </a:r>
            <a:r>
              <a:rPr lang="en-US" dirty="0">
                <a:solidFill>
                  <a:srgbClr val="C00000"/>
                </a:solidFill>
              </a:rPr>
              <a:t>3</a:t>
            </a:r>
            <a:r>
              <a:rPr lang="en-US" dirty="0"/>
              <a:t>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/>
              <a:t> 3 1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E92CE1-54EA-9C4D-B59B-FC8FDC612857}"/>
              </a:ext>
            </a:extLst>
          </p:cNvPr>
          <p:cNvSpPr txBox="1"/>
          <p:nvPr/>
        </p:nvSpPr>
        <p:spPr>
          <a:xfrm>
            <a:off x="7602441" y="5289765"/>
            <a:ext cx="1029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3 2 1 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2 1 </a:t>
            </a:r>
            <a:r>
              <a:rPr lang="en-US" dirty="0">
                <a:solidFill>
                  <a:srgbClr val="C00000"/>
                </a:solidFill>
              </a:rPr>
              <a:t>3 </a:t>
            </a:r>
          </a:p>
          <a:p>
            <a:r>
              <a:rPr lang="en-US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3 2</a:t>
            </a:r>
          </a:p>
        </p:txBody>
      </p:sp>
    </p:spTree>
    <p:extLst>
      <p:ext uri="{BB962C8B-B14F-4D97-AF65-F5344CB8AC3E}">
        <p14:creationId xmlns:p14="http://schemas.microsoft.com/office/powerpoint/2010/main" val="212772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5" grpId="0"/>
      <p:bldP spid="46" grpId="0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11F3-7573-513A-424D-F881C2DC3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48213-5ADC-65B4-6F27-3C5BE867E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begin, let’s look at the factorial function</a:t>
            </a:r>
          </a:p>
          <a:p>
            <a:r>
              <a:rPr lang="en-US" dirty="0"/>
              <a:t>factorial(n) = n * (n-1) * (n-2) * … * 1</a:t>
            </a:r>
          </a:p>
          <a:p>
            <a:pPr lvl="1"/>
            <a:r>
              <a:rPr lang="en-US" dirty="0"/>
              <a:t>How can we write this recursively?</a:t>
            </a:r>
          </a:p>
        </p:txBody>
      </p:sp>
    </p:spTree>
    <p:extLst>
      <p:ext uri="{BB962C8B-B14F-4D97-AF65-F5344CB8AC3E}">
        <p14:creationId xmlns:p14="http://schemas.microsoft.com/office/powerpoint/2010/main" val="282440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AE6E0-0EBC-B011-D3BA-8EFAAB846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3292F-0C99-0574-BFDC-1C1504EC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28C28-DC9C-38B1-A43E-4D30859EC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begin, let’s look at the factorial function</a:t>
            </a:r>
          </a:p>
          <a:p>
            <a:r>
              <a:rPr lang="en-US" dirty="0"/>
              <a:t>factorial(n) = n * (n-1) * (n-2) * … * 1</a:t>
            </a:r>
          </a:p>
          <a:p>
            <a:pPr lvl="1"/>
            <a:r>
              <a:rPr lang="en-US" dirty="0"/>
              <a:t>How can we write this recursively?</a:t>
            </a:r>
          </a:p>
          <a:p>
            <a:r>
              <a:rPr lang="en-US" dirty="0"/>
              <a:t>factorial(n) = n * factorial(n-1)</a:t>
            </a:r>
          </a:p>
          <a:p>
            <a:pPr lvl="1"/>
            <a:r>
              <a:rPr lang="en-US" dirty="0"/>
              <a:t>Base Case: if n equals 1, then return 1</a:t>
            </a:r>
          </a:p>
          <a:p>
            <a:pPr lvl="1"/>
            <a:r>
              <a:rPr lang="en-US" dirty="0"/>
              <a:t>Recursive Case: return n multiplied </a:t>
            </a:r>
            <a:r>
              <a:rPr lang="en-US"/>
              <a:t>by factorial(n –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151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67E2D-91A6-7D02-6059-6C1A1E590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13A5-726C-BBE7-BF0F-196B0910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1A988-C257-0534-A64F-0D33E0B05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function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(str)</a:t>
            </a:r>
            <a:r>
              <a:rPr lang="en-US" dirty="0"/>
              <a:t> which counts the number of times the letter “x” appears in the string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8916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8A3E1-FA44-0399-F582-1B4450A85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0F21-6A4B-7A7E-4A5E-D18102103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6D4F1-A256-D6C7-91E9-BF3E40633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function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(str)</a:t>
            </a:r>
            <a:r>
              <a:rPr lang="en-US" dirty="0"/>
              <a:t> which counts the number of times the letter “x” appears in the string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dirty="0"/>
              <a:t>.</a:t>
            </a:r>
          </a:p>
          <a:p>
            <a:r>
              <a:rPr lang="en-US" dirty="0"/>
              <a:t>Base Case:</a:t>
            </a:r>
          </a:p>
          <a:p>
            <a:pPr lvl="1"/>
            <a:r>
              <a:rPr lang="en-US" dirty="0"/>
              <a:t>If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dirty="0"/>
              <a:t> is empty, return 0</a:t>
            </a:r>
          </a:p>
        </p:txBody>
      </p:sp>
    </p:spTree>
    <p:extLst>
      <p:ext uri="{BB962C8B-B14F-4D97-AF65-F5344CB8AC3E}">
        <p14:creationId xmlns:p14="http://schemas.microsoft.com/office/powerpoint/2010/main" val="173580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4030E-56B1-C7B8-2CBF-2EBF0F015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A354D-4265-7E91-FA85-46D33C70A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527F7-E0FF-9ED1-6BFA-764BD0346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function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(str)</a:t>
            </a:r>
            <a:r>
              <a:rPr lang="en-US" dirty="0"/>
              <a:t> which counts the number of times the letter “x” appears in the string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dirty="0"/>
              <a:t>.</a:t>
            </a:r>
          </a:p>
          <a:p>
            <a:r>
              <a:rPr lang="en-US" dirty="0"/>
              <a:t>Base Case:</a:t>
            </a:r>
          </a:p>
          <a:p>
            <a:pPr lvl="1"/>
            <a:r>
              <a:rPr lang="en-US" dirty="0"/>
              <a:t>If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dirty="0"/>
              <a:t> is empty, return 0</a:t>
            </a:r>
          </a:p>
          <a:p>
            <a:r>
              <a:rPr lang="en-US" dirty="0"/>
              <a:t>Recursive Case:</a:t>
            </a:r>
          </a:p>
          <a:p>
            <a:pPr lvl="1"/>
            <a:r>
              <a:rPr lang="en-US" dirty="0"/>
              <a:t>If the first character is “x”, then return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 – 1</a:t>
            </a:r>
            <a:r>
              <a:rPr lang="en-US" baseline="30000" dirty="0">
                <a:latin typeface="Courier New" panose="02070309020205020404" pitchFamily="49" charset="0"/>
                <a:cs typeface="Courier New" panose="02070309020205020404" pitchFamily="49" charset="0"/>
              </a:rPr>
              <a:t>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character)</a:t>
            </a:r>
          </a:p>
          <a:p>
            <a:pPr lvl="1"/>
            <a:r>
              <a:rPr lang="en-US" dirty="0"/>
              <a:t>If the first character is not “x”, then return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 – 1</a:t>
            </a:r>
            <a:r>
              <a:rPr lang="en-US" baseline="30000" dirty="0">
                <a:latin typeface="Courier New" panose="02070309020205020404" pitchFamily="49" charset="0"/>
                <a:cs typeface="Courier New" panose="02070309020205020404" pitchFamily="49" charset="0"/>
              </a:rPr>
              <a:t>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character)</a:t>
            </a:r>
          </a:p>
        </p:txBody>
      </p:sp>
    </p:spTree>
    <p:extLst>
      <p:ext uri="{BB962C8B-B14F-4D97-AF65-F5344CB8AC3E}">
        <p14:creationId xmlns:p14="http://schemas.microsoft.com/office/powerpoint/2010/main" val="368682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70013-F540-615C-2D1C-36E26CFDB3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ackground with red lines&#10;&#10;Description automatically generated">
            <a:extLst>
              <a:ext uri="{FF2B5EF4-FFF2-40B4-BE49-F238E27FC236}">
                <a16:creationId xmlns:a16="http://schemas.microsoft.com/office/drawing/2014/main" id="{BB57B954-B8AE-D448-704A-7404CBD1A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06" b="6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AD2710-5995-97F2-2374-638FD8EA2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752" y="3147663"/>
            <a:ext cx="4120219" cy="2195804"/>
          </a:xfrm>
          <a:noFill/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130000"/>
              </a:lnSpc>
            </a:pPr>
            <a:r>
              <a:rPr lang="en-US" sz="2800" spc="1300" dirty="0">
                <a:solidFill>
                  <a:srgbClr val="000000"/>
                </a:solidFill>
              </a:rPr>
              <a:t>Important Recursive algorithms</a:t>
            </a:r>
          </a:p>
        </p:txBody>
      </p:sp>
    </p:spTree>
    <p:extLst>
      <p:ext uri="{BB962C8B-B14F-4D97-AF65-F5344CB8AC3E}">
        <p14:creationId xmlns:p14="http://schemas.microsoft.com/office/powerpoint/2010/main" val="289302899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Venice Beach">
      <a:dk1>
        <a:sysClr val="windowText" lastClr="000000"/>
      </a:dk1>
      <a:lt1>
        <a:sysClr val="window" lastClr="FFFFFF"/>
      </a:lt1>
      <a:dk2>
        <a:srgbClr val="2B3E3D"/>
      </a:dk2>
      <a:lt2>
        <a:srgbClr val="FEF3EB"/>
      </a:lt2>
      <a:accent1>
        <a:srgbClr val="FE8542"/>
      </a:accent1>
      <a:accent2>
        <a:srgbClr val="EC6D60"/>
      </a:accent2>
      <a:accent3>
        <a:srgbClr val="CDA32B"/>
      </a:accent3>
      <a:accent4>
        <a:srgbClr val="EE66A7"/>
      </a:accent4>
      <a:accent5>
        <a:srgbClr val="EA5F48"/>
      </a:accent5>
      <a:accent6>
        <a:srgbClr val="C8466B"/>
      </a:accent6>
      <a:hlink>
        <a:srgbClr val="E46153"/>
      </a:hlink>
      <a:folHlink>
        <a:srgbClr val="CF63B0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3025</TotalTime>
  <Words>1961</Words>
  <Application>Microsoft Macintosh PowerPoint</Application>
  <PresentationFormat>Widescreen</PresentationFormat>
  <Paragraphs>273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Avenir Next LT Pro</vt:lpstr>
      <vt:lpstr>Avenir Next LT Pro Light</vt:lpstr>
      <vt:lpstr>Courier New</vt:lpstr>
      <vt:lpstr>Wingdings</vt:lpstr>
      <vt:lpstr>VeniceBeachVTI</vt:lpstr>
      <vt:lpstr>Recursion and backtracking</vt:lpstr>
      <vt:lpstr>Recursion Review</vt:lpstr>
      <vt:lpstr>Recursion</vt:lpstr>
      <vt:lpstr>Recursion Example</vt:lpstr>
      <vt:lpstr>Recursion Example</vt:lpstr>
      <vt:lpstr>Recursion Example</vt:lpstr>
      <vt:lpstr>Recursion Example</vt:lpstr>
      <vt:lpstr>Recursion Example</vt:lpstr>
      <vt:lpstr>Important Recursive algorithms</vt:lpstr>
      <vt:lpstr>Permutations </vt:lpstr>
      <vt:lpstr>Permutations </vt:lpstr>
      <vt:lpstr>Permutations </vt:lpstr>
      <vt:lpstr>Permutation Algorithm</vt:lpstr>
      <vt:lpstr>PowerPoint Presentation</vt:lpstr>
      <vt:lpstr>PowerPoint Presentation</vt:lpstr>
      <vt:lpstr>PowerPoint Presentation</vt:lpstr>
      <vt:lpstr>Subsets</vt:lpstr>
      <vt:lpstr>Subset Algorithm</vt:lpstr>
      <vt:lpstr>Subset Algorithm</vt:lpstr>
      <vt:lpstr>PowerPoint Presentation</vt:lpstr>
      <vt:lpstr>PowerPoint Presentation</vt:lpstr>
      <vt:lpstr>PowerPoint Presentation</vt:lpstr>
      <vt:lpstr>Combinations</vt:lpstr>
      <vt:lpstr>Recursive Backtracking</vt:lpstr>
      <vt:lpstr>Maze Solving</vt:lpstr>
      <vt:lpstr>Maze Solving</vt:lpstr>
      <vt:lpstr>Split Arrays using  Recursive Backtracking</vt:lpstr>
      <vt:lpstr>Split Arrays using  Recursive Backtracking</vt:lpstr>
      <vt:lpstr>Split Arrays using  Recursive Backtracking</vt:lpstr>
      <vt:lpstr>Split Array Algorithm</vt:lpstr>
      <vt:lpstr>Solving Sudoku</vt:lpstr>
      <vt:lpstr>Recursive Backtracking: Sudoku</vt:lpstr>
      <vt:lpstr>Sudoku: Recursive Solution</vt:lpstr>
      <vt:lpstr>Sudoku: Recursive Solution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Recursion</dc:title>
  <dc:creator>Goble, William</dc:creator>
  <cp:lastModifiedBy>Goble, William</cp:lastModifiedBy>
  <cp:revision>18</cp:revision>
  <dcterms:created xsi:type="dcterms:W3CDTF">2024-01-18T19:41:26Z</dcterms:created>
  <dcterms:modified xsi:type="dcterms:W3CDTF">2024-01-31T15:29:36Z</dcterms:modified>
</cp:coreProperties>
</file>

<file path=docProps/thumbnail.jpeg>
</file>